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511" r:id="rId2"/>
    <p:sldId id="463" r:id="rId3"/>
    <p:sldId id="512" r:id="rId4"/>
    <p:sldId id="513" r:id="rId5"/>
    <p:sldId id="517" r:id="rId6"/>
    <p:sldId id="518" r:id="rId7"/>
    <p:sldId id="519" r:id="rId8"/>
    <p:sldId id="520" r:id="rId9"/>
    <p:sldId id="521" r:id="rId10"/>
    <p:sldId id="522" r:id="rId11"/>
    <p:sldId id="523" r:id="rId12"/>
    <p:sldId id="477" r:id="rId13"/>
    <p:sldId id="399" r:id="rId14"/>
    <p:sldId id="409" r:id="rId15"/>
    <p:sldId id="481" r:id="rId16"/>
    <p:sldId id="482" r:id="rId17"/>
    <p:sldId id="50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80547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9.tiff"/><Relationship Id="rId5" Type="http://schemas.openxmlformats.org/officeDocument/2006/relationships/image" Target="../media/image28.tiff"/><Relationship Id="rId10" Type="http://schemas.openxmlformats.org/officeDocument/2006/relationships/image" Target="../media/image2.png"/><Relationship Id="rId4" Type="http://schemas.openxmlformats.org/officeDocument/2006/relationships/image" Target="../media/image27.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2.jpg"/><Relationship Id="rId7" Type="http://schemas.openxmlformats.org/officeDocument/2006/relationships/image" Target="../media/image3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17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8267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List Report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3" name="Picture 2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609" y="2205625"/>
            <a:ext cx="5396525" cy="3556883"/>
          </a:xfrm>
          <a:prstGeom prst="rect">
            <a:avLst/>
          </a:prstGeom>
        </p:spPr>
        <p:style>
          <a:lnRef idx="2">
            <a:schemeClr val="dk1"/>
          </a:lnRef>
          <a:fillRef idx="1">
            <a:schemeClr val="lt1"/>
          </a:fillRef>
          <a:effectRef idx="0">
            <a:schemeClr val="dk1"/>
          </a:effectRef>
          <a:fontRef idx="minor">
            <a:schemeClr val="dk1"/>
          </a:fontRef>
        </p:style>
      </p:pic>
      <p:pic>
        <p:nvPicPr>
          <p:cNvPr id="24" name="Picture 2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5601" y="2195289"/>
            <a:ext cx="5313790" cy="3567219"/>
          </a:xfrm>
          <a:prstGeom prst="rect">
            <a:avLst/>
          </a:prstGeom>
        </p:spPr>
        <p:style>
          <a:lnRef idx="2">
            <a:schemeClr val="dk1"/>
          </a:lnRef>
          <a:fillRef idx="1">
            <a:schemeClr val="lt1"/>
          </a:fillRef>
          <a:effectRef idx="0">
            <a:schemeClr val="dk1"/>
          </a:effectRef>
          <a:fontRef idx="minor">
            <a:schemeClr val="dk1"/>
          </a:fontRef>
        </p:style>
      </p:pic>
      <p:cxnSp>
        <p:nvCxnSpPr>
          <p:cNvPr id="25" name="Straight Arrow Connector 24">
            <a:extLst>
              <a:ext uri="{FF2B5EF4-FFF2-40B4-BE49-F238E27FC236}">
                <a16:creationId xmlns:a16="http://schemas.microsoft.com/office/drawing/2014/main" id="{3C7E7024-6291-4FE3-BFA2-B94268C57C5A}"/>
              </a:ext>
            </a:extLst>
          </p:cNvPr>
          <p:cNvCxnSpPr/>
          <p:nvPr/>
        </p:nvCxnSpPr>
        <p:spPr>
          <a:xfrm>
            <a:off x="5251269" y="3881456"/>
            <a:ext cx="1584960" cy="0"/>
          </a:xfrm>
          <a:prstGeom prst="straightConnector1">
            <a:avLst/>
          </a:prstGeom>
          <a:noFill/>
          <a:ln w="76200" cap="flat" cmpd="sng" algn="ctr">
            <a:solidFill>
              <a:srgbClr val="4F81BD">
                <a:shade val="95000"/>
                <a:satMod val="105000"/>
              </a:srgbClr>
            </a:solidFill>
            <a:prstDash val="solid"/>
            <a:tailEnd type="triangle"/>
          </a:ln>
          <a:effectLst/>
        </p:spPr>
      </p:cxnSp>
      <p:sp>
        <p:nvSpPr>
          <p:cNvPr id="26" name="Oval 25">
            <a:extLst>
              <a:ext uri="{FF2B5EF4-FFF2-40B4-BE49-F238E27FC236}">
                <a16:creationId xmlns:a16="http://schemas.microsoft.com/office/drawing/2014/main" id="{8642E204-BFDF-4042-A795-18F061547904}"/>
              </a:ext>
            </a:extLst>
          </p:cNvPr>
          <p:cNvSpPr/>
          <p:nvPr/>
        </p:nvSpPr>
        <p:spPr>
          <a:xfrm>
            <a:off x="5120640" y="3811788"/>
            <a:ext cx="200297" cy="156754"/>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7" name="TextBox 7">
            <a:extLst>
              <a:ext uri="{FF2B5EF4-FFF2-40B4-BE49-F238E27FC236}">
                <a16:creationId xmlns:a16="http://schemas.microsoft.com/office/drawing/2014/main" id="{44C52484-19F5-408A-BC62-FBFCB32F1F7E}"/>
              </a:ext>
            </a:extLst>
          </p:cNvPr>
          <p:cNvSpPr txBox="1"/>
          <p:nvPr/>
        </p:nvSpPr>
        <p:spPr>
          <a:xfrm>
            <a:off x="1645920" y="1730439"/>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List Report</a:t>
            </a:r>
          </a:p>
        </p:txBody>
      </p:sp>
      <p:sp>
        <p:nvSpPr>
          <p:cNvPr id="28" name="TextBox 12">
            <a:extLst>
              <a:ext uri="{FF2B5EF4-FFF2-40B4-BE49-F238E27FC236}">
                <a16:creationId xmlns:a16="http://schemas.microsoft.com/office/drawing/2014/main" id="{71A2377C-9414-4A2F-B07F-D3D529A4B620}"/>
              </a:ext>
            </a:extLst>
          </p:cNvPr>
          <p:cNvSpPr txBox="1"/>
          <p:nvPr/>
        </p:nvSpPr>
        <p:spPr>
          <a:xfrm>
            <a:off x="8477794" y="1756880"/>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Object Page</a:t>
            </a:r>
          </a:p>
        </p:txBody>
      </p:sp>
      <p:sp>
        <p:nvSpPr>
          <p:cNvPr id="29" name="Rectangle 28">
            <a:extLst>
              <a:ext uri="{FF2B5EF4-FFF2-40B4-BE49-F238E27FC236}">
                <a16:creationId xmlns:a16="http://schemas.microsoft.com/office/drawing/2014/main" id="{48403F21-8D19-46D3-A625-7AA4BC5BEE17}"/>
              </a:ext>
            </a:extLst>
          </p:cNvPr>
          <p:cNvSpPr/>
          <p:nvPr/>
        </p:nvSpPr>
        <p:spPr>
          <a:xfrm>
            <a:off x="313509" y="2435833"/>
            <a:ext cx="5103222" cy="54863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982171AA-2DED-4E4C-A152-5CCB4D92784F}"/>
              </a:ext>
            </a:extLst>
          </p:cNvPr>
          <p:cNvSpPr/>
          <p:nvPr/>
        </p:nvSpPr>
        <p:spPr>
          <a:xfrm>
            <a:off x="313509" y="2213764"/>
            <a:ext cx="666205" cy="222069"/>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143D6B5D-DCE3-47EF-9DF8-042A3250CC0B}"/>
              </a:ext>
            </a:extLst>
          </p:cNvPr>
          <p:cNvSpPr/>
          <p:nvPr/>
        </p:nvSpPr>
        <p:spPr>
          <a:xfrm>
            <a:off x="298269" y="3276217"/>
            <a:ext cx="5103222" cy="2494430"/>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1DB63F47-1713-409F-B397-58F03869A44F}"/>
              </a:ext>
            </a:extLst>
          </p:cNvPr>
          <p:cNvSpPr/>
          <p:nvPr/>
        </p:nvSpPr>
        <p:spPr>
          <a:xfrm>
            <a:off x="3461657" y="3090322"/>
            <a:ext cx="1955074" cy="18589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55E931C-779A-485C-B1A2-1D3F77032DA9}"/>
              </a:ext>
            </a:extLst>
          </p:cNvPr>
          <p:cNvSpPr/>
          <p:nvPr/>
        </p:nvSpPr>
        <p:spPr>
          <a:xfrm>
            <a:off x="6705601" y="2386276"/>
            <a:ext cx="5103222" cy="636921"/>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D5311227-7E0B-4891-88CA-221EBF3BFF19}"/>
              </a:ext>
            </a:extLst>
          </p:cNvPr>
          <p:cNvSpPr/>
          <p:nvPr/>
        </p:nvSpPr>
        <p:spPr>
          <a:xfrm>
            <a:off x="6705601" y="3023657"/>
            <a:ext cx="1519645" cy="19052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F7E86D6C-4B14-4EC0-9EBD-D0C069257ED8}"/>
              </a:ext>
            </a:extLst>
          </p:cNvPr>
          <p:cNvSpPr/>
          <p:nvPr/>
        </p:nvSpPr>
        <p:spPr>
          <a:xfrm>
            <a:off x="6777446" y="3313222"/>
            <a:ext cx="5103222" cy="64977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2DB2DCB3-110E-4693-B2F9-D4187DBE88F6}"/>
              </a:ext>
            </a:extLst>
          </p:cNvPr>
          <p:cNvSpPr/>
          <p:nvPr/>
        </p:nvSpPr>
        <p:spPr>
          <a:xfrm>
            <a:off x="6810885" y="4465398"/>
            <a:ext cx="5103222" cy="756172"/>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Tree>
    <p:extLst>
      <p:ext uri="{BB962C8B-B14F-4D97-AF65-F5344CB8AC3E}">
        <p14:creationId xmlns:p14="http://schemas.microsoft.com/office/powerpoint/2010/main" val="2834931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535379"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Analytic List Page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A ALP is used to display analytics as well as line item data in list. We can analyze data distribution across multiple dimensions for our measures. It also allows along with filter bar a special types of filter called </a:t>
            </a:r>
            <a:r>
              <a:rPr lang="en-US" b="1" dirty="0"/>
              <a:t>visual filter.</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6BE3FD15-9545-41BD-87F7-F0C7BB66BC60}"/>
              </a:ext>
            </a:extLst>
          </p:cNvPr>
          <p:cNvPicPr>
            <a:picLocks noChangeAspect="1"/>
          </p:cNvPicPr>
          <p:nvPr/>
        </p:nvPicPr>
        <p:blipFill>
          <a:blip r:embed="rId3"/>
          <a:stretch>
            <a:fillRect/>
          </a:stretch>
        </p:blipFill>
        <p:spPr>
          <a:xfrm>
            <a:off x="1676400" y="1836391"/>
            <a:ext cx="8839200" cy="439197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905362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17</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308829" cy="2585323"/>
          </a:xfrm>
          <a:prstGeom prst="rect">
            <a:avLst/>
          </a:prstGeom>
          <a:noFill/>
        </p:spPr>
        <p:txBody>
          <a:bodyPr wrap="square" rtlCol="0">
            <a:spAutoFit/>
          </a:bodyPr>
          <a:lstStyle/>
          <a:p>
            <a:pPr marL="742950" lvl="1" indent="-285750">
              <a:buFont typeface="Arial" panose="020B0604020202020204" pitchFamily="34" charset="0"/>
              <a:buChar char="•"/>
            </a:pPr>
            <a:r>
              <a:rPr lang="it-IT" dirty="0">
                <a:solidFill>
                  <a:srgbClr val="242424"/>
                </a:solidFill>
              </a:rPr>
              <a:t>Creating Fiori App uisng Template in BAS</a:t>
            </a:r>
          </a:p>
          <a:p>
            <a:pPr marL="742950" lvl="1" indent="-285750">
              <a:buFont typeface="Arial" panose="020B0604020202020204" pitchFamily="34" charset="0"/>
              <a:buChar char="•"/>
            </a:pPr>
            <a:r>
              <a:rPr lang="it-IT" dirty="0">
                <a:solidFill>
                  <a:srgbClr val="242424"/>
                </a:solidFill>
              </a:rPr>
              <a:t>Creating Fiori App uisng Template in VS Code</a:t>
            </a:r>
          </a:p>
          <a:p>
            <a:pPr marL="742950" lvl="1" indent="-285750">
              <a:buFont typeface="Arial" panose="020B0604020202020204" pitchFamily="34" charset="0"/>
              <a:buChar char="•"/>
            </a:pPr>
            <a:r>
              <a:rPr lang="it-IT" dirty="0">
                <a:solidFill>
                  <a:srgbClr val="242424"/>
                </a:solidFill>
              </a:rPr>
              <a:t>Fiori UX Consistency</a:t>
            </a:r>
          </a:p>
          <a:p>
            <a:pPr marL="742950" lvl="1" indent="-285750">
              <a:buFont typeface="Arial" panose="020B0604020202020204" pitchFamily="34" charset="0"/>
              <a:buChar char="•"/>
            </a:pPr>
            <a:r>
              <a:rPr lang="it-IT" dirty="0">
                <a:solidFill>
                  <a:srgbClr val="242424"/>
                </a:solidFill>
              </a:rPr>
              <a:t>Introduciton to Fiori Elements</a:t>
            </a:r>
          </a:p>
          <a:p>
            <a:pPr marL="742950" lvl="1" indent="-285750">
              <a:buFont typeface="Arial" panose="020B0604020202020204" pitchFamily="34" charset="0"/>
              <a:buChar char="•"/>
            </a:pPr>
            <a:r>
              <a:rPr lang="it-IT" dirty="0">
                <a:solidFill>
                  <a:srgbClr val="242424"/>
                </a:solidFill>
              </a:rPr>
              <a:t>Free Style v/s Fiori Elements Apps</a:t>
            </a:r>
          </a:p>
          <a:p>
            <a:pPr marL="742950" lvl="1" indent="-285750">
              <a:buFont typeface="Arial" panose="020B0604020202020204" pitchFamily="34" charset="0"/>
              <a:buChar char="•"/>
            </a:pPr>
            <a:r>
              <a:rPr lang="it-IT" dirty="0">
                <a:solidFill>
                  <a:srgbClr val="242424"/>
                </a:solidFill>
              </a:rPr>
              <a:t>Developer Persona – Fiori Elements</a:t>
            </a:r>
          </a:p>
          <a:p>
            <a:pPr marL="742950" lvl="1" indent="-285750">
              <a:buFont typeface="Arial" panose="020B0604020202020204" pitchFamily="34" charset="0"/>
              <a:buChar char="•"/>
            </a:pPr>
            <a:r>
              <a:rPr lang="it-IT" dirty="0">
                <a:solidFill>
                  <a:srgbClr val="242424"/>
                </a:solidFill>
              </a:rPr>
              <a:t>Introduction to Annotaions.</a:t>
            </a:r>
          </a:p>
          <a:p>
            <a:pPr marL="742950" lvl="1" indent="-285750">
              <a:buFont typeface="Arial" panose="020B0604020202020204" pitchFamily="34" charset="0"/>
              <a:buChar char="•"/>
            </a:pPr>
            <a:r>
              <a:rPr lang="it-IT" dirty="0">
                <a:solidFill>
                  <a:srgbClr val="242424"/>
                </a:solidFill>
              </a:rPr>
              <a:t>List Report Application – Fiori Element</a:t>
            </a:r>
          </a:p>
          <a:p>
            <a:pPr marL="742950" lvl="1" indent="-285750">
              <a:buFont typeface="Arial" panose="020B0604020202020204" pitchFamily="34" charset="0"/>
              <a:buChar char="•"/>
            </a:pPr>
            <a:r>
              <a:rPr lang="it-IT" dirty="0">
                <a:solidFill>
                  <a:srgbClr val="242424"/>
                </a:solidFill>
              </a:rPr>
              <a:t>Analytic List Page – Fiori Element</a:t>
            </a: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B0990A4E-8C1B-44E1-A42A-9319E035D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577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with Template in BAS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043882" cy="646331"/>
          </a:xfrm>
          <a:prstGeom prst="rect">
            <a:avLst/>
          </a:prstGeom>
          <a:noFill/>
        </p:spPr>
        <p:txBody>
          <a:bodyPr wrap="square" rtlCol="0">
            <a:spAutoFit/>
          </a:bodyPr>
          <a:lstStyle/>
          <a:p>
            <a:pPr algn="just"/>
            <a:r>
              <a:rPr lang="en-US" dirty="0"/>
              <a:t>Steps to create a project using template in BAS.</a:t>
            </a:r>
          </a:p>
          <a:p>
            <a:pPr algn="just"/>
            <a:r>
              <a:rPr lang="en-US" b="1" dirty="0"/>
              <a:t>Step 1:</a:t>
            </a:r>
            <a:r>
              <a:rPr lang="en-US" dirty="0"/>
              <a:t> Click on the View tab and open the command pallet.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B58FB0A-F62E-45D3-9855-23F9F4B18FFC}"/>
              </a:ext>
            </a:extLst>
          </p:cNvPr>
          <p:cNvPicPr>
            <a:picLocks noChangeAspect="1"/>
          </p:cNvPicPr>
          <p:nvPr/>
        </p:nvPicPr>
        <p:blipFill>
          <a:blip r:embed="rId3"/>
          <a:stretch>
            <a:fillRect/>
          </a:stretch>
        </p:blipFill>
        <p:spPr>
          <a:xfrm>
            <a:off x="6530175" y="806869"/>
            <a:ext cx="5169989" cy="893318"/>
          </a:xfrm>
          <a:prstGeom prst="rect">
            <a:avLst/>
          </a:prstGeom>
        </p:spPr>
      </p:pic>
      <p:sp>
        <p:nvSpPr>
          <p:cNvPr id="5" name="TextBox 4">
            <a:extLst>
              <a:ext uri="{FF2B5EF4-FFF2-40B4-BE49-F238E27FC236}">
                <a16:creationId xmlns:a16="http://schemas.microsoft.com/office/drawing/2014/main" id="{E5232B3D-4EC6-485A-B9BB-94C3D19300BF}"/>
              </a:ext>
            </a:extLst>
          </p:cNvPr>
          <p:cNvSpPr txBox="1"/>
          <p:nvPr/>
        </p:nvSpPr>
        <p:spPr>
          <a:xfrm>
            <a:off x="261764" y="1622426"/>
            <a:ext cx="6043882" cy="646331"/>
          </a:xfrm>
          <a:prstGeom prst="rect">
            <a:avLst/>
          </a:prstGeom>
          <a:noFill/>
        </p:spPr>
        <p:txBody>
          <a:bodyPr wrap="square" rtlCol="0">
            <a:spAutoFit/>
          </a:bodyPr>
          <a:lstStyle/>
          <a:p>
            <a:pPr algn="just"/>
            <a:r>
              <a:rPr lang="en-US" b="1" dirty="0"/>
              <a:t>Step 2:</a:t>
            </a:r>
            <a:r>
              <a:rPr lang="en-US" dirty="0"/>
              <a:t> In command pallet search for </a:t>
            </a:r>
            <a:r>
              <a:rPr lang="en-US" b="1" dirty="0"/>
              <a:t>&gt;Fiori: Open Application Generator</a:t>
            </a:r>
            <a:r>
              <a:rPr lang="en-US" dirty="0"/>
              <a:t> and Select it.</a:t>
            </a:r>
          </a:p>
        </p:txBody>
      </p:sp>
      <p:pic>
        <p:nvPicPr>
          <p:cNvPr id="7" name="Picture 6">
            <a:extLst>
              <a:ext uri="{FF2B5EF4-FFF2-40B4-BE49-F238E27FC236}">
                <a16:creationId xmlns:a16="http://schemas.microsoft.com/office/drawing/2014/main" id="{FAD7FB0C-EBF0-46F3-B951-57D8E2D75B85}"/>
              </a:ext>
            </a:extLst>
          </p:cNvPr>
          <p:cNvPicPr>
            <a:picLocks noChangeAspect="1"/>
          </p:cNvPicPr>
          <p:nvPr/>
        </p:nvPicPr>
        <p:blipFill>
          <a:blip r:embed="rId4"/>
          <a:stretch>
            <a:fillRect/>
          </a:stretch>
        </p:blipFill>
        <p:spPr>
          <a:xfrm>
            <a:off x="6530175" y="1982528"/>
            <a:ext cx="5567202" cy="675264"/>
          </a:xfrm>
          <a:prstGeom prst="rect">
            <a:avLst/>
          </a:prstGeom>
        </p:spPr>
      </p:pic>
      <p:sp>
        <p:nvSpPr>
          <p:cNvPr id="9" name="TextBox 8">
            <a:extLst>
              <a:ext uri="{FF2B5EF4-FFF2-40B4-BE49-F238E27FC236}">
                <a16:creationId xmlns:a16="http://schemas.microsoft.com/office/drawing/2014/main" id="{68E89533-05C3-42E8-8C9E-A64F7D151A1C}"/>
              </a:ext>
            </a:extLst>
          </p:cNvPr>
          <p:cNvSpPr txBox="1"/>
          <p:nvPr/>
        </p:nvSpPr>
        <p:spPr>
          <a:xfrm>
            <a:off x="261763" y="2657792"/>
            <a:ext cx="11296042" cy="646331"/>
          </a:xfrm>
          <a:prstGeom prst="rect">
            <a:avLst/>
          </a:prstGeom>
          <a:noFill/>
        </p:spPr>
        <p:txBody>
          <a:bodyPr wrap="square" rtlCol="0">
            <a:spAutoFit/>
          </a:bodyPr>
          <a:lstStyle/>
          <a:p>
            <a:r>
              <a:rPr lang="en-US" b="1" dirty="0"/>
              <a:t>Step 3:</a:t>
            </a:r>
            <a:r>
              <a:rPr lang="en-US" dirty="0"/>
              <a:t> After Selecting it A new Template wizard will open. In the template wizard select the type of application and floorplan of the application and follow the configuration steps.</a:t>
            </a:r>
          </a:p>
        </p:txBody>
      </p:sp>
      <p:pic>
        <p:nvPicPr>
          <p:cNvPr id="11" name="Picture 10">
            <a:extLst>
              <a:ext uri="{FF2B5EF4-FFF2-40B4-BE49-F238E27FC236}">
                <a16:creationId xmlns:a16="http://schemas.microsoft.com/office/drawing/2014/main" id="{D74E09AF-65D6-4A61-AD7E-47CFA9D50FED}"/>
              </a:ext>
            </a:extLst>
          </p:cNvPr>
          <p:cNvPicPr>
            <a:picLocks noChangeAspect="1"/>
          </p:cNvPicPr>
          <p:nvPr/>
        </p:nvPicPr>
        <p:blipFill>
          <a:blip r:embed="rId5"/>
          <a:stretch>
            <a:fillRect/>
          </a:stretch>
        </p:blipFill>
        <p:spPr>
          <a:xfrm>
            <a:off x="261763" y="3307818"/>
            <a:ext cx="5504472" cy="3196027"/>
          </a:xfrm>
          <a:prstGeom prst="rect">
            <a:avLst/>
          </a:prstGeom>
        </p:spPr>
      </p:pic>
      <p:sp>
        <p:nvSpPr>
          <p:cNvPr id="12" name="TextBox 11">
            <a:extLst>
              <a:ext uri="{FF2B5EF4-FFF2-40B4-BE49-F238E27FC236}">
                <a16:creationId xmlns:a16="http://schemas.microsoft.com/office/drawing/2014/main" id="{33946167-4392-4883-8156-3D81F47FEA66}"/>
              </a:ext>
            </a:extLst>
          </p:cNvPr>
          <p:cNvSpPr txBox="1"/>
          <p:nvPr/>
        </p:nvSpPr>
        <p:spPr>
          <a:xfrm>
            <a:off x="5909784" y="3429000"/>
            <a:ext cx="6020453" cy="923330"/>
          </a:xfrm>
          <a:prstGeom prst="rect">
            <a:avLst/>
          </a:prstGeom>
          <a:noFill/>
        </p:spPr>
        <p:txBody>
          <a:bodyPr wrap="square" rtlCol="0">
            <a:spAutoFit/>
          </a:bodyPr>
          <a:lstStyle/>
          <a:p>
            <a:pPr algn="just"/>
            <a:r>
              <a:rPr lang="en-US" b="1" dirty="0"/>
              <a:t>Step 4:</a:t>
            </a:r>
            <a:r>
              <a:rPr lang="en-US" dirty="0"/>
              <a:t> Configure the Data Source and Service. Add the required Project attributes and Finish then your application will be generated.</a:t>
            </a:r>
          </a:p>
        </p:txBody>
      </p:sp>
      <p:pic>
        <p:nvPicPr>
          <p:cNvPr id="14" name="Picture 13">
            <a:extLst>
              <a:ext uri="{FF2B5EF4-FFF2-40B4-BE49-F238E27FC236}">
                <a16:creationId xmlns:a16="http://schemas.microsoft.com/office/drawing/2014/main" id="{8709D4F8-A42B-46DF-A2CD-8477B4481933}"/>
              </a:ext>
            </a:extLst>
          </p:cNvPr>
          <p:cNvPicPr>
            <a:picLocks noChangeAspect="1"/>
          </p:cNvPicPr>
          <p:nvPr/>
        </p:nvPicPr>
        <p:blipFill>
          <a:blip r:embed="rId6"/>
          <a:stretch>
            <a:fillRect/>
          </a:stretch>
        </p:blipFill>
        <p:spPr>
          <a:xfrm>
            <a:off x="6096000" y="4425505"/>
            <a:ext cx="5604164" cy="1644091"/>
          </a:xfrm>
          <a:prstGeom prst="rect">
            <a:avLst/>
          </a:prstGeom>
        </p:spPr>
      </p:pic>
    </p:spTree>
    <p:extLst>
      <p:ext uri="{BB962C8B-B14F-4D97-AF65-F5344CB8AC3E}">
        <p14:creationId xmlns:p14="http://schemas.microsoft.com/office/powerpoint/2010/main" val="64314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using Template in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Before we start generating application in VS code, we need to verify that Fiori Tools are installed in our system or not. To do that we need to install an extension pack in VS code, which is </a:t>
            </a:r>
            <a:r>
              <a:rPr lang="en-US" b="1" dirty="0"/>
              <a:t>SAP Fiori Tools – Extension Pack.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160CBA8-DB3D-44BD-9B7E-8D261E75B1C4}"/>
              </a:ext>
            </a:extLst>
          </p:cNvPr>
          <p:cNvPicPr>
            <a:picLocks noChangeAspect="1"/>
          </p:cNvPicPr>
          <p:nvPr/>
        </p:nvPicPr>
        <p:blipFill>
          <a:blip r:embed="rId3"/>
          <a:stretch>
            <a:fillRect/>
          </a:stretch>
        </p:blipFill>
        <p:spPr>
          <a:xfrm>
            <a:off x="6643698" y="1497906"/>
            <a:ext cx="4869428" cy="2711768"/>
          </a:xfrm>
          <a:prstGeom prst="rect">
            <a:avLst/>
          </a:prstGeom>
        </p:spPr>
      </p:pic>
      <p:sp>
        <p:nvSpPr>
          <p:cNvPr id="10" name="TextBox 9">
            <a:extLst>
              <a:ext uri="{FF2B5EF4-FFF2-40B4-BE49-F238E27FC236}">
                <a16:creationId xmlns:a16="http://schemas.microsoft.com/office/drawing/2014/main" id="{3FAF34A1-B1B5-44A2-A671-8782179DA9A9}"/>
              </a:ext>
            </a:extLst>
          </p:cNvPr>
          <p:cNvSpPr txBox="1"/>
          <p:nvPr/>
        </p:nvSpPr>
        <p:spPr>
          <a:xfrm>
            <a:off x="261764" y="1497906"/>
            <a:ext cx="6294900" cy="1754326"/>
          </a:xfrm>
          <a:prstGeom prst="rect">
            <a:avLst/>
          </a:prstGeom>
          <a:noFill/>
        </p:spPr>
        <p:txBody>
          <a:bodyPr wrap="square">
            <a:spAutoFit/>
          </a:bodyPr>
          <a:lstStyle/>
          <a:p>
            <a:r>
              <a:rPr lang="en-US" dirty="0"/>
              <a:t>Once the installation of extension pack is completed, we can follow the same steps which are specified in the previous slide. In which we have generated the application using template in BAS.</a:t>
            </a:r>
          </a:p>
          <a:p>
            <a:endParaRPr lang="en-US" dirty="0"/>
          </a:p>
          <a:p>
            <a:r>
              <a:rPr lang="en-US" dirty="0"/>
              <a:t>When we open the Template Wizard in VS Code then, we will see a similar screen which we have seen in the BAS. </a:t>
            </a:r>
          </a:p>
        </p:txBody>
      </p:sp>
      <p:pic>
        <p:nvPicPr>
          <p:cNvPr id="9" name="Picture 8">
            <a:extLst>
              <a:ext uri="{FF2B5EF4-FFF2-40B4-BE49-F238E27FC236}">
                <a16:creationId xmlns:a16="http://schemas.microsoft.com/office/drawing/2014/main" id="{398FCD4C-3FC3-463E-B184-19A47F15BA32}"/>
              </a:ext>
            </a:extLst>
          </p:cNvPr>
          <p:cNvPicPr>
            <a:picLocks noChangeAspect="1"/>
          </p:cNvPicPr>
          <p:nvPr/>
        </p:nvPicPr>
        <p:blipFill>
          <a:blip r:embed="rId4"/>
          <a:stretch>
            <a:fillRect/>
          </a:stretch>
        </p:blipFill>
        <p:spPr>
          <a:xfrm>
            <a:off x="678874" y="3252232"/>
            <a:ext cx="5296018" cy="3231929"/>
          </a:xfrm>
          <a:prstGeom prst="rect">
            <a:avLst/>
          </a:prstGeom>
        </p:spPr>
      </p:pic>
    </p:spTree>
    <p:extLst>
      <p:ext uri="{BB962C8B-B14F-4D97-AF65-F5344CB8AC3E}">
        <p14:creationId xmlns:p14="http://schemas.microsoft.com/office/powerpoint/2010/main" val="3613795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 UX Consistency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r>
              <a:rPr lang="en-US" b="1" dirty="0"/>
              <a:t>UX consistency</a:t>
            </a:r>
          </a:p>
          <a:p>
            <a:r>
              <a:rPr lang="en-US" dirty="0"/>
              <a:t>▪ Increases </a:t>
            </a:r>
            <a:r>
              <a:rPr lang="en-US" b="1" dirty="0"/>
              <a:t>adoption </a:t>
            </a:r>
            <a:r>
              <a:rPr lang="en-US" dirty="0"/>
              <a:t>of your app</a:t>
            </a:r>
          </a:p>
          <a:p>
            <a:r>
              <a:rPr lang="en-US" dirty="0"/>
              <a:t>▪ Improves business </a:t>
            </a:r>
            <a:r>
              <a:rPr lang="en-US" b="1" dirty="0"/>
              <a:t>user productivity</a:t>
            </a:r>
          </a:p>
          <a:p>
            <a:r>
              <a:rPr lang="en-US" dirty="0"/>
              <a:t>▪ Decreases </a:t>
            </a:r>
            <a:r>
              <a:rPr lang="en-US" b="1" dirty="0"/>
              <a:t>training time</a:t>
            </a:r>
          </a:p>
          <a:p>
            <a:r>
              <a:rPr lang="en-US" dirty="0"/>
              <a:t>▪ Improves </a:t>
            </a:r>
            <a:r>
              <a:rPr lang="en-US" b="1" dirty="0"/>
              <a:t>data quality</a:t>
            </a:r>
          </a:p>
          <a:p>
            <a:r>
              <a:rPr lang="en-US" dirty="0"/>
              <a:t>▪ Enhances user </a:t>
            </a:r>
            <a:r>
              <a:rPr lang="en-US" b="1" dirty="0"/>
              <a:t>satisfaction</a:t>
            </a:r>
          </a:p>
          <a:p>
            <a:endParaRPr lang="en-US" b="1" dirty="0"/>
          </a:p>
          <a:p>
            <a:r>
              <a:rPr lang="en-US" b="1" dirty="0"/>
              <a:t>SAP Fiori elements provides standard floorplans and uses metadata to streamline and accelerate developing SAPUI5 applications.</a:t>
            </a:r>
          </a:p>
          <a:p>
            <a:endParaRPr lang="en-US" dirty="0"/>
          </a:p>
          <a:p>
            <a:r>
              <a:rPr lang="en-US" b="1" dirty="0"/>
              <a:t>SAP Fiori elements</a:t>
            </a:r>
          </a:p>
          <a:p>
            <a:r>
              <a:rPr lang="en-US" dirty="0"/>
              <a:t>▪ Delivers </a:t>
            </a:r>
            <a:r>
              <a:rPr lang="en-US" b="1" dirty="0"/>
              <a:t>enterprise-ready </a:t>
            </a:r>
            <a:r>
              <a:rPr lang="en-US" dirty="0"/>
              <a:t>SAPUI5 apps based on</a:t>
            </a:r>
          </a:p>
          <a:p>
            <a:r>
              <a:rPr lang="en-US" dirty="0"/>
              <a:t>stable, optimized, out-of-the-box UI code</a:t>
            </a:r>
          </a:p>
          <a:p>
            <a:r>
              <a:rPr lang="en-US" dirty="0"/>
              <a:t>▪ Boosts </a:t>
            </a:r>
            <a:r>
              <a:rPr lang="en-US" b="1" dirty="0"/>
              <a:t>developer efficiency </a:t>
            </a:r>
            <a:r>
              <a:rPr lang="en-US" dirty="0"/>
              <a:t>by scaling development</a:t>
            </a:r>
          </a:p>
          <a:p>
            <a:r>
              <a:rPr lang="en-US" dirty="0"/>
              <a:t>and maintenance in a cost-efficient way</a:t>
            </a:r>
          </a:p>
          <a:p>
            <a:r>
              <a:rPr lang="en-US" dirty="0"/>
              <a:t>▪ Provides a centrally managed, </a:t>
            </a:r>
            <a:r>
              <a:rPr lang="en-US" b="1" dirty="0"/>
              <a:t>consistent UX</a:t>
            </a:r>
          </a:p>
          <a:p>
            <a:r>
              <a:rPr lang="en-US" dirty="0"/>
              <a:t>complying with the latest SAP Fiori design</a:t>
            </a:r>
          </a:p>
          <a:p>
            <a:r>
              <a:rPr lang="en-US" dirty="0"/>
              <a:t>▪ Ensures </a:t>
            </a:r>
            <a:r>
              <a:rPr lang="en-US" b="1" dirty="0"/>
              <a:t>upgrade stability </a:t>
            </a:r>
            <a:r>
              <a:rPr lang="en-US" dirty="0"/>
              <a:t>and forward compatibility</a:t>
            </a:r>
          </a:p>
          <a:p>
            <a:r>
              <a:rPr lang="en-US" dirty="0"/>
              <a:t>▪ Allows </a:t>
            </a:r>
            <a:r>
              <a:rPr lang="en-US" b="1" dirty="0"/>
              <a:t>extensibility </a:t>
            </a:r>
            <a:r>
              <a:rPr lang="en-US" dirty="0"/>
              <a:t>of standard floorplans with custom</a:t>
            </a:r>
          </a:p>
          <a:p>
            <a:r>
              <a:rPr lang="en-US" dirty="0"/>
              <a:t>controls and logic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71622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78175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Free Style v/s Fiori Elements Apps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3B810EE-32E5-4918-86DE-1EDC2625AEE4}"/>
              </a:ext>
            </a:extLst>
          </p:cNvPr>
          <p:cNvPicPr>
            <a:picLocks noChangeAspect="1"/>
          </p:cNvPicPr>
          <p:nvPr/>
        </p:nvPicPr>
        <p:blipFill>
          <a:blip r:embed="rId3"/>
          <a:stretch>
            <a:fillRect/>
          </a:stretch>
        </p:blipFill>
        <p:spPr>
          <a:xfrm>
            <a:off x="1740792" y="891320"/>
            <a:ext cx="8710415" cy="5075360"/>
          </a:xfrm>
          <a:prstGeom prst="rect">
            <a:avLst/>
          </a:prstGeom>
        </p:spPr>
      </p:pic>
    </p:spTree>
    <p:extLst>
      <p:ext uri="{BB962C8B-B14F-4D97-AF65-F5344CB8AC3E}">
        <p14:creationId xmlns:p14="http://schemas.microsoft.com/office/powerpoint/2010/main" val="3345261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Big Picture – Architecture </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604" y="883700"/>
            <a:ext cx="9144792" cy="5090601"/>
          </a:xfrm>
          <a:prstGeom prst="rect">
            <a:avLst/>
          </a:prstGeom>
        </p:spPr>
      </p:pic>
    </p:spTree>
    <p:extLst>
      <p:ext uri="{BB962C8B-B14F-4D97-AF65-F5344CB8AC3E}">
        <p14:creationId xmlns:p14="http://schemas.microsoft.com/office/powerpoint/2010/main" val="1721055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43489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Developer Persona – Fiori Elements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27BE6278-EE79-43EF-8386-7B7B8B8494FD}"/>
              </a:ext>
            </a:extLst>
          </p:cNvPr>
          <p:cNvSpPr/>
          <p:nvPr/>
        </p:nvSpPr>
        <p:spPr>
          <a:xfrm>
            <a:off x="8129451" y="4973165"/>
            <a:ext cx="3535680" cy="1236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TextBox 3">
            <a:extLst>
              <a:ext uri="{FF2B5EF4-FFF2-40B4-BE49-F238E27FC236}">
                <a16:creationId xmlns:a16="http://schemas.microsoft.com/office/drawing/2014/main" id="{53F80274-E8D9-475E-B275-879D8E7DF36C}"/>
              </a:ext>
            </a:extLst>
          </p:cNvPr>
          <p:cNvSpPr txBox="1"/>
          <p:nvPr/>
        </p:nvSpPr>
        <p:spPr>
          <a:xfrm>
            <a:off x="7991169" y="2135115"/>
            <a:ext cx="3405051"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Rob</a:t>
            </a:r>
            <a:endParaRPr lang="en-US" b="1" dirty="0"/>
          </a:p>
          <a:p>
            <a:pPr algn="ctr"/>
            <a:r>
              <a:rPr lang="en-US" b="1" dirty="0"/>
              <a:t>S/4HANA Technical consultant</a:t>
            </a:r>
          </a:p>
          <a:p>
            <a:pPr algn="ctr"/>
            <a:r>
              <a:rPr lang="en-US" b="1" dirty="0"/>
              <a:t>ABAP Developer</a:t>
            </a:r>
          </a:p>
        </p:txBody>
      </p:sp>
      <p:pic>
        <p:nvPicPr>
          <p:cNvPr id="9" name="Picture 8" descr="tjgillweb (Taranjot Gill) · GitHub">
            <a:extLst>
              <a:ext uri="{FF2B5EF4-FFF2-40B4-BE49-F238E27FC236}">
                <a16:creationId xmlns:a16="http://schemas.microsoft.com/office/drawing/2014/main" id="{2FD68C10-F305-4D51-99AB-485DB77B9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723" y="648218"/>
            <a:ext cx="1913711" cy="19137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4">
            <a:extLst>
              <a:ext uri="{FF2B5EF4-FFF2-40B4-BE49-F238E27FC236}">
                <a16:creationId xmlns:a16="http://schemas.microsoft.com/office/drawing/2014/main" id="{C36CF3F9-4137-410D-B815-6C10AD9E59C0}"/>
              </a:ext>
            </a:extLst>
          </p:cNvPr>
          <p:cNvSpPr txBox="1"/>
          <p:nvPr/>
        </p:nvSpPr>
        <p:spPr>
          <a:xfrm>
            <a:off x="545530" y="2415250"/>
            <a:ext cx="340505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Roxana</a:t>
            </a:r>
          </a:p>
          <a:p>
            <a:pPr algn="ctr"/>
            <a:r>
              <a:rPr lang="en-US" b="1" dirty="0"/>
              <a:t>UX Designer | Fiori Developer</a:t>
            </a:r>
          </a:p>
        </p:txBody>
      </p:sp>
      <p:sp>
        <p:nvSpPr>
          <p:cNvPr id="11" name="Rectangle 10">
            <a:extLst>
              <a:ext uri="{FF2B5EF4-FFF2-40B4-BE49-F238E27FC236}">
                <a16:creationId xmlns:a16="http://schemas.microsoft.com/office/drawing/2014/main" id="{21E4DB39-0CF5-45E8-8970-01EEE75C6FF5}"/>
              </a:ext>
            </a:extLst>
          </p:cNvPr>
          <p:cNvSpPr/>
          <p:nvPr/>
        </p:nvSpPr>
        <p:spPr>
          <a:xfrm>
            <a:off x="8390708" y="3588975"/>
            <a:ext cx="2769326" cy="1018903"/>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a:extLst>
              <a:ext uri="{FF2B5EF4-FFF2-40B4-BE49-F238E27FC236}">
                <a16:creationId xmlns:a16="http://schemas.microsoft.com/office/drawing/2014/main" id="{DB2D5D16-8366-4ADF-A46A-B8548BC7F30C}"/>
              </a:ext>
            </a:extLst>
          </p:cNvPr>
          <p:cNvPicPr>
            <a:picLocks noChangeAspect="1"/>
          </p:cNvPicPr>
          <p:nvPr/>
        </p:nvPicPr>
        <p:blipFill>
          <a:blip r:embed="rId4"/>
          <a:stretch>
            <a:fillRect/>
          </a:stretch>
        </p:blipFill>
        <p:spPr>
          <a:xfrm>
            <a:off x="8496279" y="3774602"/>
            <a:ext cx="704326" cy="730412"/>
          </a:xfrm>
          <a:prstGeom prst="rect">
            <a:avLst/>
          </a:prstGeom>
        </p:spPr>
      </p:pic>
      <p:sp>
        <p:nvSpPr>
          <p:cNvPr id="13" name="TextBox 11">
            <a:extLst>
              <a:ext uri="{FF2B5EF4-FFF2-40B4-BE49-F238E27FC236}">
                <a16:creationId xmlns:a16="http://schemas.microsoft.com/office/drawing/2014/main" id="{96968852-52A5-4E15-A2B1-09DBB92B10A5}"/>
              </a:ext>
            </a:extLst>
          </p:cNvPr>
          <p:cNvSpPr txBox="1"/>
          <p:nvPr/>
        </p:nvSpPr>
        <p:spPr>
          <a:xfrm>
            <a:off x="9278982" y="3671738"/>
            <a:ext cx="178525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ABAP Dev. Tools</a:t>
            </a:r>
          </a:p>
          <a:p>
            <a:pPr algn="ctr"/>
            <a:r>
              <a:rPr lang="en-US" b="1" dirty="0"/>
              <a:t>On </a:t>
            </a:r>
          </a:p>
          <a:p>
            <a:pPr algn="ctr"/>
            <a:r>
              <a:rPr lang="en-US" b="1" dirty="0"/>
              <a:t>Eclipse</a:t>
            </a:r>
          </a:p>
        </p:txBody>
      </p:sp>
      <p:sp>
        <p:nvSpPr>
          <p:cNvPr id="14" name="Rectangle: Rounded Corners 13">
            <a:extLst>
              <a:ext uri="{FF2B5EF4-FFF2-40B4-BE49-F238E27FC236}">
                <a16:creationId xmlns:a16="http://schemas.microsoft.com/office/drawing/2014/main" id="{CC1B094D-DE7A-4A46-8F08-EF6E0B4B3CF1}"/>
              </a:ext>
            </a:extLst>
          </p:cNvPr>
          <p:cNvSpPr/>
          <p:nvPr/>
        </p:nvSpPr>
        <p:spPr>
          <a:xfrm>
            <a:off x="8386354" y="5432225"/>
            <a:ext cx="1214846" cy="63408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CDS Views</a:t>
            </a:r>
          </a:p>
        </p:txBody>
      </p:sp>
      <p:sp>
        <p:nvSpPr>
          <p:cNvPr id="15" name="Rectangle: Rounded Corners 14">
            <a:extLst>
              <a:ext uri="{FF2B5EF4-FFF2-40B4-BE49-F238E27FC236}">
                <a16:creationId xmlns:a16="http://schemas.microsoft.com/office/drawing/2014/main" id="{8691B799-063D-48B9-BA71-C6B470E57745}"/>
              </a:ext>
            </a:extLst>
          </p:cNvPr>
          <p:cNvSpPr/>
          <p:nvPr/>
        </p:nvSpPr>
        <p:spPr>
          <a:xfrm>
            <a:off x="10181374" y="5432225"/>
            <a:ext cx="1214846" cy="634086"/>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MDE</a:t>
            </a:r>
          </a:p>
          <a:p>
            <a:pPr algn="ctr"/>
            <a:r>
              <a:rPr lang="en-US" dirty="0"/>
              <a:t>@</a:t>
            </a:r>
          </a:p>
        </p:txBody>
      </p:sp>
      <p:cxnSp>
        <p:nvCxnSpPr>
          <p:cNvPr id="16" name="Straight Connector 15">
            <a:extLst>
              <a:ext uri="{FF2B5EF4-FFF2-40B4-BE49-F238E27FC236}">
                <a16:creationId xmlns:a16="http://schemas.microsoft.com/office/drawing/2014/main" id="{4DF06447-A769-496A-9B88-EE55436ACAE1}"/>
              </a:ext>
            </a:extLst>
          </p:cNvPr>
          <p:cNvCxnSpPr>
            <a:stCxn id="14" idx="3"/>
            <a:endCxn id="15" idx="1"/>
          </p:cNvCxnSpPr>
          <p:nvPr/>
        </p:nvCxnSpPr>
        <p:spPr>
          <a:xfrm>
            <a:off x="9601200" y="5749268"/>
            <a:ext cx="580174" cy="0"/>
          </a:xfrm>
          <a:prstGeom prst="line">
            <a:avLst/>
          </a:prstGeom>
        </p:spPr>
        <p:style>
          <a:lnRef idx="3">
            <a:schemeClr val="dk1"/>
          </a:lnRef>
          <a:fillRef idx="0">
            <a:schemeClr val="dk1"/>
          </a:fillRef>
          <a:effectRef idx="2">
            <a:schemeClr val="dk1"/>
          </a:effectRef>
          <a:fontRef idx="minor">
            <a:schemeClr val="tx1"/>
          </a:fontRef>
        </p:style>
      </p:cxnSp>
      <p:sp>
        <p:nvSpPr>
          <p:cNvPr id="17" name="Rectangle 16">
            <a:extLst>
              <a:ext uri="{FF2B5EF4-FFF2-40B4-BE49-F238E27FC236}">
                <a16:creationId xmlns:a16="http://schemas.microsoft.com/office/drawing/2014/main" id="{521A704F-5CFE-4A10-8072-B68F2C64787A}"/>
              </a:ext>
            </a:extLst>
          </p:cNvPr>
          <p:cNvSpPr/>
          <p:nvPr/>
        </p:nvSpPr>
        <p:spPr>
          <a:xfrm>
            <a:off x="8496279" y="5077888"/>
            <a:ext cx="2806088" cy="26392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OData Service</a:t>
            </a:r>
          </a:p>
        </p:txBody>
      </p:sp>
      <p:sp>
        <p:nvSpPr>
          <p:cNvPr id="18" name="Rectangle 17">
            <a:extLst>
              <a:ext uri="{FF2B5EF4-FFF2-40B4-BE49-F238E27FC236}">
                <a16:creationId xmlns:a16="http://schemas.microsoft.com/office/drawing/2014/main" id="{8472330A-A26B-49E9-9542-D8F425B0B703}"/>
              </a:ext>
            </a:extLst>
          </p:cNvPr>
          <p:cNvSpPr/>
          <p:nvPr/>
        </p:nvSpPr>
        <p:spPr>
          <a:xfrm>
            <a:off x="801188" y="3588975"/>
            <a:ext cx="2769326" cy="1018903"/>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extBox 29">
            <a:extLst>
              <a:ext uri="{FF2B5EF4-FFF2-40B4-BE49-F238E27FC236}">
                <a16:creationId xmlns:a16="http://schemas.microsoft.com/office/drawing/2014/main" id="{A08A62E1-41EF-424C-B62D-BC361DDF7E54}"/>
              </a:ext>
            </a:extLst>
          </p:cNvPr>
          <p:cNvSpPr txBox="1"/>
          <p:nvPr/>
        </p:nvSpPr>
        <p:spPr>
          <a:xfrm>
            <a:off x="2318657" y="3816642"/>
            <a:ext cx="122355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VS Code </a:t>
            </a:r>
          </a:p>
          <a:p>
            <a:pPr algn="ctr"/>
            <a:r>
              <a:rPr lang="en-US" b="1" dirty="0"/>
              <a:t>BAS</a:t>
            </a:r>
          </a:p>
        </p:txBody>
      </p:sp>
      <p:pic>
        <p:nvPicPr>
          <p:cNvPr id="21" name="Picture 20" descr="Install Visual Studio Code on Linux | Snap Store">
            <a:extLst>
              <a:ext uri="{FF2B5EF4-FFF2-40B4-BE49-F238E27FC236}">
                <a16:creationId xmlns:a16="http://schemas.microsoft.com/office/drawing/2014/main" id="{D0E613FA-EACD-4D4F-8D11-16DC1436167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1426" y="3816642"/>
            <a:ext cx="612092" cy="61209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6F018121-E4D6-4EA9-AE3C-2929244546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9016" y="3588974"/>
            <a:ext cx="1297264" cy="101890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479D31B5-65E7-4A1B-91EE-FEA5D320A7C3}"/>
              </a:ext>
            </a:extLst>
          </p:cNvPr>
          <p:cNvSpPr/>
          <p:nvPr/>
        </p:nvSpPr>
        <p:spPr>
          <a:xfrm>
            <a:off x="526868" y="4973165"/>
            <a:ext cx="3892732" cy="1236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Rounded Corners 24">
            <a:extLst>
              <a:ext uri="{FF2B5EF4-FFF2-40B4-BE49-F238E27FC236}">
                <a16:creationId xmlns:a16="http://schemas.microsoft.com/office/drawing/2014/main" id="{F15BFA84-ED3F-4667-971B-0F6F0B6B68F6}"/>
              </a:ext>
            </a:extLst>
          </p:cNvPr>
          <p:cNvSpPr/>
          <p:nvPr/>
        </p:nvSpPr>
        <p:spPr>
          <a:xfrm>
            <a:off x="634477" y="5316087"/>
            <a:ext cx="1613579" cy="63408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Fiori Elements Project</a:t>
            </a:r>
          </a:p>
        </p:txBody>
      </p:sp>
      <p:sp>
        <p:nvSpPr>
          <p:cNvPr id="26" name="Rectangle: Rounded Corners 25">
            <a:extLst>
              <a:ext uri="{FF2B5EF4-FFF2-40B4-BE49-F238E27FC236}">
                <a16:creationId xmlns:a16="http://schemas.microsoft.com/office/drawing/2014/main" id="{12A00A96-C556-44FF-9C2F-3AA4BB9AF2DE}"/>
              </a:ext>
            </a:extLst>
          </p:cNvPr>
          <p:cNvSpPr/>
          <p:nvPr/>
        </p:nvSpPr>
        <p:spPr>
          <a:xfrm>
            <a:off x="2504959" y="5316087"/>
            <a:ext cx="1828807" cy="634086"/>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Annotations.xml</a:t>
            </a:r>
          </a:p>
        </p:txBody>
      </p:sp>
      <p:cxnSp>
        <p:nvCxnSpPr>
          <p:cNvPr id="27" name="Straight Connector 26">
            <a:extLst>
              <a:ext uri="{FF2B5EF4-FFF2-40B4-BE49-F238E27FC236}">
                <a16:creationId xmlns:a16="http://schemas.microsoft.com/office/drawing/2014/main" id="{2A640C80-5037-46AA-AC3C-A54B5D3A58A1}"/>
              </a:ext>
            </a:extLst>
          </p:cNvPr>
          <p:cNvCxnSpPr>
            <a:stCxn id="25" idx="3"/>
            <a:endCxn id="26" idx="1"/>
          </p:cNvCxnSpPr>
          <p:nvPr/>
        </p:nvCxnSpPr>
        <p:spPr>
          <a:xfrm>
            <a:off x="2248056" y="5633130"/>
            <a:ext cx="256903" cy="0"/>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398C803A-457F-4D27-988F-E21557044665}"/>
              </a:ext>
            </a:extLst>
          </p:cNvPr>
          <p:cNvCxnSpPr>
            <a:cxnSpLocks/>
            <a:endCxn id="24" idx="0"/>
          </p:cNvCxnSpPr>
          <p:nvPr/>
        </p:nvCxnSpPr>
        <p:spPr>
          <a:xfrm>
            <a:off x="2473234" y="4601472"/>
            <a:ext cx="0" cy="3716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9" name="Straight Arrow Connector 28">
            <a:extLst>
              <a:ext uri="{FF2B5EF4-FFF2-40B4-BE49-F238E27FC236}">
                <a16:creationId xmlns:a16="http://schemas.microsoft.com/office/drawing/2014/main" id="{9429AB50-8785-4D7B-80AF-F11FBEB8E2D2}"/>
              </a:ext>
            </a:extLst>
          </p:cNvPr>
          <p:cNvCxnSpPr>
            <a:cxnSpLocks/>
            <a:stCxn id="10" idx="2"/>
          </p:cNvCxnSpPr>
          <p:nvPr/>
        </p:nvCxnSpPr>
        <p:spPr>
          <a:xfrm>
            <a:off x="2248056" y="3061581"/>
            <a:ext cx="0" cy="5273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a:extLst>
              <a:ext uri="{FF2B5EF4-FFF2-40B4-BE49-F238E27FC236}">
                <a16:creationId xmlns:a16="http://schemas.microsoft.com/office/drawing/2014/main" id="{15A8A238-B499-4F55-BB6A-292359E960DF}"/>
              </a:ext>
            </a:extLst>
          </p:cNvPr>
          <p:cNvCxnSpPr>
            <a:cxnSpLocks/>
          </p:cNvCxnSpPr>
          <p:nvPr/>
        </p:nvCxnSpPr>
        <p:spPr>
          <a:xfrm>
            <a:off x="9975668" y="4595068"/>
            <a:ext cx="0" cy="3716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1" name="Straight Arrow Connector 30">
            <a:extLst>
              <a:ext uri="{FF2B5EF4-FFF2-40B4-BE49-F238E27FC236}">
                <a16:creationId xmlns:a16="http://schemas.microsoft.com/office/drawing/2014/main" id="{53C93BAB-BAB7-44B0-A7B8-83AD12E2E099}"/>
              </a:ext>
            </a:extLst>
          </p:cNvPr>
          <p:cNvCxnSpPr>
            <a:cxnSpLocks/>
          </p:cNvCxnSpPr>
          <p:nvPr/>
        </p:nvCxnSpPr>
        <p:spPr>
          <a:xfrm>
            <a:off x="9750490" y="3055177"/>
            <a:ext cx="0" cy="5273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32" name="Picture 31" descr="Electric Plug Connect Concept Socket. Get Connected Or Disconnect Vector  Power Plug Cable Illustration Stock Vector - Illustration of adapter,  element: 167568132">
            <a:extLst>
              <a:ext uri="{FF2B5EF4-FFF2-40B4-BE49-F238E27FC236}">
                <a16:creationId xmlns:a16="http://schemas.microsoft.com/office/drawing/2014/main" id="{F15E7CBD-364B-4C4D-9013-37B59E0C94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5462" y="4849562"/>
            <a:ext cx="3678125" cy="136022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Chevron 32">
            <a:extLst>
              <a:ext uri="{FF2B5EF4-FFF2-40B4-BE49-F238E27FC236}">
                <a16:creationId xmlns:a16="http://schemas.microsoft.com/office/drawing/2014/main" id="{E72E7772-E364-444F-8283-B213B042E609}"/>
              </a:ext>
            </a:extLst>
          </p:cNvPr>
          <p:cNvSpPr/>
          <p:nvPr/>
        </p:nvSpPr>
        <p:spPr>
          <a:xfrm rot="16200000">
            <a:off x="6014922" y="4395815"/>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4" name="Arrow: Chevron 33">
            <a:extLst>
              <a:ext uri="{FF2B5EF4-FFF2-40B4-BE49-F238E27FC236}">
                <a16:creationId xmlns:a16="http://schemas.microsoft.com/office/drawing/2014/main" id="{D9735AC5-C40A-4CBB-9BC9-F79F6E9535F9}"/>
              </a:ext>
            </a:extLst>
          </p:cNvPr>
          <p:cNvSpPr/>
          <p:nvPr/>
        </p:nvSpPr>
        <p:spPr>
          <a:xfrm rot="16200000">
            <a:off x="6014922" y="4010541"/>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5" name="Arrow: Chevron 34">
            <a:extLst>
              <a:ext uri="{FF2B5EF4-FFF2-40B4-BE49-F238E27FC236}">
                <a16:creationId xmlns:a16="http://schemas.microsoft.com/office/drawing/2014/main" id="{9A85A4C7-3591-49E7-AE87-C0BCA929A9EF}"/>
              </a:ext>
            </a:extLst>
          </p:cNvPr>
          <p:cNvSpPr/>
          <p:nvPr/>
        </p:nvSpPr>
        <p:spPr>
          <a:xfrm rot="16200000">
            <a:off x="6014922" y="3645334"/>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pic>
        <p:nvPicPr>
          <p:cNvPr id="36" name="Picture 35" descr="Happy Images | Free Vectors, Stock Photos &amp;amp; PSD">
            <a:extLst>
              <a:ext uri="{FF2B5EF4-FFF2-40B4-BE49-F238E27FC236}">
                <a16:creationId xmlns:a16="http://schemas.microsoft.com/office/drawing/2014/main" id="{ED2011B4-E7F5-495F-8C80-A752A0C4E2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0581" y="1283514"/>
            <a:ext cx="2755103" cy="183526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55">
            <a:extLst>
              <a:ext uri="{FF2B5EF4-FFF2-40B4-BE49-F238E27FC236}">
                <a16:creationId xmlns:a16="http://schemas.microsoft.com/office/drawing/2014/main" id="{92E06857-E692-4AF1-BD1E-426CC532AF69}"/>
              </a:ext>
            </a:extLst>
          </p:cNvPr>
          <p:cNvSpPr txBox="1"/>
          <p:nvPr/>
        </p:nvSpPr>
        <p:spPr>
          <a:xfrm>
            <a:off x="3542211" y="692514"/>
            <a:ext cx="3405051"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rgbClr val="00B050"/>
                </a:solidFill>
              </a:rPr>
              <a:t>Anubhav</a:t>
            </a:r>
          </a:p>
          <a:p>
            <a:pPr algn="ctr"/>
            <a:r>
              <a:rPr lang="en-US" b="1" dirty="0"/>
              <a:t>Happy User</a:t>
            </a:r>
          </a:p>
        </p:txBody>
      </p:sp>
      <p:pic>
        <p:nvPicPr>
          <p:cNvPr id="38" name="Picture 37" descr="Fiori Elements based HR MSS Reporting Dashboards in Action. | SAP Blogs">
            <a:extLst>
              <a:ext uri="{FF2B5EF4-FFF2-40B4-BE49-F238E27FC236}">
                <a16:creationId xmlns:a16="http://schemas.microsoft.com/office/drawing/2014/main" id="{51923B05-A345-4168-BE68-EB0B012713C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45699" y="1011679"/>
            <a:ext cx="2051178" cy="9988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Naimul Kabir | Aspiring Mobile Developer">
            <a:extLst>
              <a:ext uri="{FF2B5EF4-FFF2-40B4-BE49-F238E27FC236}">
                <a16:creationId xmlns:a16="http://schemas.microsoft.com/office/drawing/2014/main" id="{E7F87720-188A-4EC4-97CC-D0B9FFC009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60956" y="206750"/>
            <a:ext cx="1831039" cy="1942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694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Annotations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Annotations are additional metadata and provide abstract definitions of data semantics. These abstract definitions are stored in vocabularies from OData and SAP. SAP Fiori elements understand the annotations and generates the UI based on them.</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2">
            <a:extLst>
              <a:ext uri="{FF2B5EF4-FFF2-40B4-BE49-F238E27FC236}">
                <a16:creationId xmlns:a16="http://schemas.microsoft.com/office/drawing/2014/main" id="{BA121E67-5F90-41A7-B35B-405E6032A341}"/>
              </a:ext>
            </a:extLst>
          </p:cNvPr>
          <p:cNvSpPr txBox="1"/>
          <p:nvPr/>
        </p:nvSpPr>
        <p:spPr>
          <a:xfrm>
            <a:off x="1944582" y="1932346"/>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CDS View Annotations</a:t>
            </a:r>
          </a:p>
        </p:txBody>
      </p:sp>
      <p:sp>
        <p:nvSpPr>
          <p:cNvPr id="7" name="TextBox 6">
            <a:extLst>
              <a:ext uri="{FF2B5EF4-FFF2-40B4-BE49-F238E27FC236}">
                <a16:creationId xmlns:a16="http://schemas.microsoft.com/office/drawing/2014/main" id="{5814BEC7-1950-4990-BF5E-C1A3049F13A1}"/>
              </a:ext>
            </a:extLst>
          </p:cNvPr>
          <p:cNvSpPr txBox="1"/>
          <p:nvPr/>
        </p:nvSpPr>
        <p:spPr>
          <a:xfrm>
            <a:off x="7635633" y="1900080"/>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XML Annotations</a:t>
            </a:r>
          </a:p>
        </p:txBody>
      </p:sp>
      <p:cxnSp>
        <p:nvCxnSpPr>
          <p:cNvPr id="9" name="Straight Connector 8">
            <a:extLst>
              <a:ext uri="{FF2B5EF4-FFF2-40B4-BE49-F238E27FC236}">
                <a16:creationId xmlns:a16="http://schemas.microsoft.com/office/drawing/2014/main" id="{0CC8E7DB-4EAF-4184-8CBE-4013D40F0DAF}"/>
              </a:ext>
            </a:extLst>
          </p:cNvPr>
          <p:cNvCxnSpPr>
            <a:cxnSpLocks/>
          </p:cNvCxnSpPr>
          <p:nvPr/>
        </p:nvCxnSpPr>
        <p:spPr>
          <a:xfrm flipV="1">
            <a:off x="215150" y="2341691"/>
            <a:ext cx="11543992"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E6E48A4-EF61-4455-ACBD-B38D38A8A8DA}"/>
              </a:ext>
            </a:extLst>
          </p:cNvPr>
          <p:cNvSpPr/>
          <p:nvPr/>
        </p:nvSpPr>
        <p:spPr>
          <a:xfrm>
            <a:off x="6096000" y="2433076"/>
            <a:ext cx="5663142" cy="39703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Coded inside the annotations.xml file inside a Fiori Application</a:t>
            </a:r>
          </a:p>
          <a:p>
            <a:pPr marL="285750" indent="-285750" algn="just">
              <a:buFont typeface="Arial" panose="020B0604020202020204" pitchFamily="34" charset="0"/>
              <a:buChar char="•"/>
            </a:pPr>
            <a:r>
              <a:rPr lang="en-US" dirty="0"/>
              <a:t>Require understanding of XML in general and knowledge of annotations</a:t>
            </a:r>
          </a:p>
          <a:p>
            <a:pPr marL="285750" indent="-285750" algn="just">
              <a:buFont typeface="Arial" panose="020B0604020202020204" pitchFamily="34" charset="0"/>
              <a:buChar char="•"/>
            </a:pPr>
            <a:r>
              <a:rPr lang="en-US" dirty="0"/>
              <a:t>XML annotations follow the lifecycle of your app (local project)</a:t>
            </a:r>
          </a:p>
          <a:p>
            <a:pPr marL="285750" indent="-285750" algn="just">
              <a:buFont typeface="Arial" panose="020B0604020202020204" pitchFamily="34" charset="0"/>
              <a:buChar char="•"/>
            </a:pPr>
            <a:r>
              <a:rPr lang="en-US" dirty="0"/>
              <a:t>With latest UI5 release, we can use new features</a:t>
            </a:r>
          </a:p>
          <a:p>
            <a:pPr marL="285750" indent="-285750" algn="just">
              <a:buFont typeface="Arial" panose="020B0604020202020204" pitchFamily="34" charset="0"/>
              <a:buChar char="•"/>
            </a:pPr>
            <a:r>
              <a:rPr lang="en-US" dirty="0"/>
              <a:t>Suitable if we use SEGW based services, Or other frameworks which does not support the annotations.</a:t>
            </a:r>
          </a:p>
          <a:p>
            <a:pPr marL="285750" indent="-285750" algn="just">
              <a:buFont typeface="Arial" panose="020B0604020202020204" pitchFamily="34" charset="0"/>
              <a:buChar char="•"/>
            </a:pPr>
            <a:r>
              <a:rPr lang="en-US" dirty="0"/>
              <a:t>UI projects are decoupled from the CDS and services and can be tested and transported independently.</a:t>
            </a:r>
          </a:p>
          <a:p>
            <a:pPr marL="285750" indent="-285750" algn="just">
              <a:buFont typeface="Arial" panose="020B0604020202020204" pitchFamily="34" charset="0"/>
              <a:buChar char="•"/>
            </a:pPr>
            <a:r>
              <a:rPr lang="en-US" dirty="0"/>
              <a:t>Easy to work with the help of annotation modeler extension pack</a:t>
            </a:r>
          </a:p>
          <a:p>
            <a:pPr marL="285750" indent="-285750" algn="just">
              <a:buFont typeface="Arial" panose="020B0604020202020204" pitchFamily="34" charset="0"/>
              <a:buChar char="•"/>
            </a:pPr>
            <a:r>
              <a:rPr lang="en-US" dirty="0"/>
              <a:t>Use BAS or VS Code to develop same.</a:t>
            </a:r>
          </a:p>
        </p:txBody>
      </p:sp>
      <p:sp>
        <p:nvSpPr>
          <p:cNvPr id="11" name="Rectangle 10">
            <a:extLst>
              <a:ext uri="{FF2B5EF4-FFF2-40B4-BE49-F238E27FC236}">
                <a16:creationId xmlns:a16="http://schemas.microsoft.com/office/drawing/2014/main" id="{DEF5B5A5-7ECA-42ED-94E1-2F83F02CAF83}"/>
              </a:ext>
            </a:extLst>
          </p:cNvPr>
          <p:cNvSpPr/>
          <p:nvPr/>
        </p:nvSpPr>
        <p:spPr>
          <a:xfrm>
            <a:off x="171607" y="2479098"/>
            <a:ext cx="5596146"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Annotations which are coding in ABAP system.</a:t>
            </a:r>
          </a:p>
          <a:p>
            <a:pPr marL="285750" indent="-285750" algn="just">
              <a:buFont typeface="Arial" panose="020B0604020202020204" pitchFamily="34" charset="0"/>
              <a:buChar char="•"/>
            </a:pPr>
            <a:r>
              <a:rPr lang="en-US" dirty="0"/>
              <a:t>Require experience in ABAP on HANA and done by an ABAP or S/4HANA Consultants</a:t>
            </a:r>
          </a:p>
          <a:p>
            <a:pPr marL="285750" indent="-285750" algn="just">
              <a:buFont typeface="Arial" panose="020B0604020202020204" pitchFamily="34" charset="0"/>
              <a:buChar char="•"/>
            </a:pPr>
            <a:r>
              <a:rPr lang="en-US" dirty="0"/>
              <a:t>CDS annotations follow the lifecycle of your OData</a:t>
            </a:r>
          </a:p>
          <a:p>
            <a:pPr algn="just"/>
            <a:r>
              <a:rPr lang="en-US" dirty="0"/>
              <a:t>      Service.</a:t>
            </a:r>
          </a:p>
          <a:p>
            <a:pPr marL="285750" indent="-285750" algn="just">
              <a:buFont typeface="Arial" panose="020B0604020202020204" pitchFamily="34" charset="0"/>
              <a:buChar char="•"/>
            </a:pPr>
            <a:r>
              <a:rPr lang="en-US" dirty="0"/>
              <a:t>Due to different release cycles, some new annotations</a:t>
            </a:r>
          </a:p>
          <a:p>
            <a:pPr algn="just"/>
            <a:r>
              <a:rPr lang="en-US" dirty="0"/>
              <a:t>      might be available later in ABAP CDS.</a:t>
            </a:r>
          </a:p>
          <a:p>
            <a:pPr marL="285750" indent="-285750" algn="just">
              <a:buFont typeface="Arial" panose="020B0604020202020204" pitchFamily="34" charset="0"/>
              <a:buChar char="•"/>
            </a:pPr>
            <a:r>
              <a:rPr lang="en-US" dirty="0"/>
              <a:t>More suitable if we use frameworks like RAP, &amp; BOPF to build end to end applications</a:t>
            </a:r>
          </a:p>
          <a:p>
            <a:pPr marL="285750" indent="-285750" algn="just">
              <a:buFont typeface="Arial" panose="020B0604020202020204" pitchFamily="34" charset="0"/>
              <a:buChar char="•"/>
            </a:pPr>
            <a:r>
              <a:rPr lang="en-US" dirty="0"/>
              <a:t>Project will be coupled with OData built on CDS hence we cannot test application if the service is down.</a:t>
            </a:r>
          </a:p>
          <a:p>
            <a:pPr marL="285750" indent="-285750" algn="just">
              <a:buFont typeface="Arial" panose="020B0604020202020204" pitchFamily="34" charset="0"/>
              <a:buChar char="•"/>
            </a:pPr>
            <a:r>
              <a:rPr lang="en-US" dirty="0"/>
              <a:t>Easy to code and can be modularized with metadata extensions in CDS.</a:t>
            </a:r>
          </a:p>
          <a:p>
            <a:pPr marL="285750" indent="-285750" algn="just">
              <a:buFont typeface="Arial" panose="020B0604020202020204" pitchFamily="34" charset="0"/>
              <a:buChar char="•"/>
            </a:pPr>
            <a:r>
              <a:rPr lang="en-US" dirty="0"/>
              <a:t>Use ADT tool to code the same.</a:t>
            </a:r>
          </a:p>
          <a:p>
            <a:pPr algn="just"/>
            <a:endParaRPr lang="en-US" dirty="0"/>
          </a:p>
        </p:txBody>
      </p:sp>
      <p:cxnSp>
        <p:nvCxnSpPr>
          <p:cNvPr id="4" name="Straight Connector 3">
            <a:extLst>
              <a:ext uri="{FF2B5EF4-FFF2-40B4-BE49-F238E27FC236}">
                <a16:creationId xmlns:a16="http://schemas.microsoft.com/office/drawing/2014/main" id="{A0D0DBEB-CC5B-4385-B8AE-2070E2959F55}"/>
              </a:ext>
            </a:extLst>
          </p:cNvPr>
          <p:cNvCxnSpPr>
            <a:cxnSpLocks/>
            <a:stCxn id="2" idx="2"/>
          </p:cNvCxnSpPr>
          <p:nvPr/>
        </p:nvCxnSpPr>
        <p:spPr>
          <a:xfrm>
            <a:off x="5842586" y="1702420"/>
            <a:ext cx="0" cy="50239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62271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10495</TotalTime>
  <Words>946</Words>
  <Application>Microsoft Office PowerPoint</Application>
  <PresentationFormat>Widescreen</PresentationFormat>
  <Paragraphs>130</Paragraphs>
  <Slides>17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693</cp:revision>
  <dcterms:created xsi:type="dcterms:W3CDTF">2016-07-10T03:33:26Z</dcterms:created>
  <dcterms:modified xsi:type="dcterms:W3CDTF">2022-01-29T14:02:39Z</dcterms:modified>
</cp:coreProperties>
</file>